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5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1727"/>
    <a:srgbClr val="0039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59" autoAdjust="0"/>
    <p:restoredTop sz="73271"/>
  </p:normalViewPr>
  <p:slideViewPr>
    <p:cSldViewPr>
      <p:cViewPr varScale="1">
        <p:scale>
          <a:sx n="72" d="100"/>
          <a:sy n="72" d="100"/>
        </p:scale>
        <p:origin x="190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80" d="100"/>
          <a:sy n="80" d="100"/>
        </p:scale>
        <p:origin x="-2280" y="13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371AE88-B677-464C-9EB3-8A61023E2A71}" type="datetimeFigureOut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r>
              <a:rPr lang="el-GR"/>
              <a:t>ExLing 2017</a:t>
            </a:r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C6B0C7-AA8F-47FD-8370-4B6A233B76D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Calibri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11CD55B-A63D-4227-BD37-49A99A2E399F}" type="datetimeFigureOut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/>
              <a:t>Στυλ υποδείγματος κειμένου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l-GR"/>
              <a:t>ExLing 2017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155E0A-265D-4B65-8D67-4B53B956F75F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Θέση εικόνας διαφάνειας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9ED04-6544-4A5D-81E6-3CECDAA1E996}" type="slidenum">
              <a:rPr lang="el-G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l-GR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Θέση εικόνας διαφάνειας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8435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332822-1ECE-416C-8B37-29A315501EC2}" type="slidenum">
              <a:rPr lang="el-G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l-GR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Θέση εικόνας διαφάνειας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2531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F3E0CA-79D5-4C1E-BC22-883C96D64F02}" type="slidenum">
              <a:rPr lang="el-G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l-GR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Θέση εικόνας διαφάνειας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4579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FAE9AA-3381-4A00-8727-DE2C8849E497}" type="slidenum">
              <a:rPr lang="el-G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l-GR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Θέση εικόνας διαφάνειας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6627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A7827B-4D81-4D43-86BD-98013121CAD1}" type="slidenum">
              <a:rPr lang="el-G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l-GR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Θέση εικόνας διαφάνειας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8675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180048-E31C-4695-9C73-BD5D3335B78C}" type="slidenum">
              <a:rPr lang="el-G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l-GR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Θέση εικόνας διαφάνειας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0723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2F1F23-9FFE-47B3-8A5E-2A92D410F161}" type="slidenum">
              <a:rPr lang="el-G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l-GR" dirty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Ορθογώνιο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Ορθογώνιο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Ορθογώνιο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Ορθογώνιο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1" name="Στρογγυλεμένο ορθογώνιο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2" name="Στρογγυλεμένο ορθογώνιο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Ορθογώνιο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Ορθογώνιο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Ορθογώνιο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Ορθογώνιο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/>
              <a:t>Στυλ κύριου υπότιτλου</a:t>
            </a:r>
            <a:endParaRPr lang="en-US"/>
          </a:p>
        </p:txBody>
      </p:sp>
      <p:sp>
        <p:nvSpPr>
          <p:cNvPr id="17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3D566-581C-4146-9881-5C3D9A8B15BC}" type="datetime1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18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79A0B9A-D0EC-41A1-932F-4A40D48E4A31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40DA9-1D29-4C08-B5DD-1A60318A0F51}" type="datetime1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899D6-7FB0-420F-A149-97AE07746C3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ACBA4-DCCF-4EAB-BD02-8E221B9F2AAA}" type="datetime1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01966-9139-44C8-8DDB-6E4AE3B2B741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55E31-547A-4BA3-8A17-F157AC80C12B}" type="datetime1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D6CA1-2BEE-4648-A300-697C14683DE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C737E-170B-4D06-846D-80148344D1B5}" type="datetime1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94204-D874-4944-AD9D-F8FBA37CFFB1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96F9F-88C1-4F67-9BF8-8B5150A8D7AC}" type="datetime1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6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6BCAD-20C4-4ACF-9A72-2C4ECFCB297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Θέση ημερομηνίας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20CF3E1-395A-4DA0-9AE2-EB4D605B4828}" type="datetime1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8" name="Θέση αριθμού διαφάνειας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6DA6E98-7A26-4C05-A06A-BF54E3C1049F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9" name="Θέση υποσέλιδου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CFF7D-F159-4529-B217-D276EEA9AB09}" type="datetime1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FDD43-DCDA-45AF-A27C-55FB786C0D2F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C6D5B-31B0-4223-8386-7F861340B61E}" type="datetime1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EA38E-FB0F-4115-A93E-7AB1F5D42C1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CD6A8-1FBF-4548-9E28-DE77977239AE}" type="datetime1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6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8DCE8-0432-477D-92CA-1448CE3C446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 dirty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CDF31-7C53-4119-B46D-457792AA2CEA}" type="datetime1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6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E2C63-C8DF-4CB7-8D8E-E08DAB37D1C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Ορθογώνιο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Ορθογώνιο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2" name="Ορθογώνιο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040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291465-2C8A-4C53-B6D5-C7F0DC83EB57}" type="datetime1">
              <a:rPr lang="el-GR"/>
              <a:pPr>
                <a:defRPr/>
              </a:pPr>
              <a:t>10/11/2023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dirty="0">
                <a:solidFill>
                  <a:schemeClr val="accent2"/>
                </a:solidFill>
                <a:latin typeface="Georgia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85C8D2D-8B96-46DF-900E-6FE0E036EC8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8" r:id="rId1"/>
    <p:sldLayoutId id="2147484067" r:id="rId2"/>
    <p:sldLayoutId id="2147484066" r:id="rId3"/>
    <p:sldLayoutId id="2147484065" r:id="rId4"/>
    <p:sldLayoutId id="2147484069" r:id="rId5"/>
    <p:sldLayoutId id="2147484070" r:id="rId6"/>
    <p:sldLayoutId id="2147484064" r:id="rId7"/>
    <p:sldLayoutId id="2147484063" r:id="rId8"/>
    <p:sldLayoutId id="2147484062" r:id="rId9"/>
    <p:sldLayoutId id="2147484061" r:id="rId10"/>
    <p:sldLayoutId id="2147484060" r:id="rId11"/>
  </p:sldLayoutIdLst>
  <p:transition>
    <p:cut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Τίτλος 1"/>
          <p:cNvSpPr>
            <a:spLocks noGrp="1"/>
          </p:cNvSpPr>
          <p:nvPr>
            <p:ph type="ctrTitle"/>
          </p:nvPr>
        </p:nvSpPr>
        <p:spPr>
          <a:xfrm>
            <a:off x="468313" y="2133600"/>
            <a:ext cx="8458200" cy="1470025"/>
          </a:xfrm>
        </p:spPr>
        <p:txBody>
          <a:bodyPr/>
          <a:lstStyle/>
          <a:p>
            <a:pPr eaLnBrk="1" hangingPunct="1"/>
            <a:r>
              <a:rPr lang="en-US" sz="4800" dirty="0">
                <a:latin typeface="Garamond" panose="02020404030301010803" pitchFamily="18" charset="0"/>
                <a:cs typeface="Calibri" panose="020F0502020204030204" pitchFamily="34" charset="0"/>
              </a:rPr>
              <a:t>Title of presentation</a:t>
            </a:r>
            <a:endParaRPr lang="el-GR" sz="48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15362" name="Υπότιτλος 2"/>
          <p:cNvSpPr>
            <a:spLocks noGrp="1"/>
          </p:cNvSpPr>
          <p:nvPr>
            <p:ph type="subTitle" idx="1"/>
          </p:nvPr>
        </p:nvSpPr>
        <p:spPr>
          <a:xfrm>
            <a:off x="395288" y="4076700"/>
            <a:ext cx="7772400" cy="914400"/>
          </a:xfrm>
        </p:spPr>
        <p:txBody>
          <a:bodyPr/>
          <a:lstStyle/>
          <a:p>
            <a:pPr marL="63500" eaLnBrk="1" hangingPunct="1"/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First name, last name of author(s)</a:t>
            </a:r>
          </a:p>
          <a:p>
            <a:pPr marL="63500" eaLnBrk="1" hangingPunct="1"/>
            <a:r>
              <a:rPr lang="en-US" sz="1800" i="1" dirty="0">
                <a:latin typeface="Garamond" panose="02020404030301010803" pitchFamily="18" charset="0"/>
                <a:cs typeface="Calibri" panose="020F0502020204030204" pitchFamily="34" charset="0"/>
              </a:rPr>
              <a:t>University or Institution affiliation, Country</a:t>
            </a:r>
          </a:p>
          <a:p>
            <a:pPr marL="63500" eaLnBrk="1" hangingPunct="1"/>
            <a:endParaRPr lang="el-GR" sz="18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4978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15364" name="Υπότιτλος 2"/>
          <p:cNvSpPr>
            <a:spLocks/>
          </p:cNvSpPr>
          <p:nvPr/>
        </p:nvSpPr>
        <p:spPr bwMode="auto">
          <a:xfrm>
            <a:off x="395288" y="40767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350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</a:pPr>
            <a:endParaRPr lang="en-US" sz="2400">
              <a:solidFill>
                <a:schemeClr val="tx2"/>
              </a:solidFill>
              <a:latin typeface="Georgia" pitchFamily="18" charset="0"/>
            </a:endParaRPr>
          </a:p>
          <a:p>
            <a:pPr marL="6350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</a:pPr>
            <a:endParaRPr lang="en-US" i="1">
              <a:solidFill>
                <a:schemeClr val="tx2"/>
              </a:solidFill>
              <a:latin typeface="Georgia" pitchFamily="18" charset="0"/>
            </a:endParaRPr>
          </a:p>
          <a:p>
            <a:pPr marL="6350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</a:pPr>
            <a:endParaRPr lang="el-GR" i="1">
              <a:solidFill>
                <a:schemeClr val="tx2"/>
              </a:solidFill>
              <a:latin typeface="Georgia" pitchFamily="18" charset="0"/>
            </a:endParaRPr>
          </a:p>
        </p:txBody>
      </p:sp>
      <p:graphicFrame>
        <p:nvGraphicFramePr>
          <p:cNvPr id="15387" name="Group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809005"/>
              </p:ext>
            </p:extLst>
          </p:nvPr>
        </p:nvGraphicFramePr>
        <p:xfrm>
          <a:off x="541337" y="6451600"/>
          <a:ext cx="8207375" cy="406400"/>
        </p:xfrm>
        <a:graphic>
          <a:graphicData uri="http://schemas.openxmlformats.org/drawingml/2006/table">
            <a:tbl>
              <a:tblPr/>
              <a:tblGrid>
                <a:gridCol w="8207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Garamond" panose="02020404030301010803" pitchFamily="18" charset="0"/>
                          <a:cs typeface="Calibri" panose="020F0502020204030204" pitchFamily="34" charset="0"/>
                        </a:rPr>
                        <a:t>ELPC 2023: Eye-tracking and language processing conference, 7-8 December 2023, Athens, Greece</a:t>
                      </a:r>
                      <a:endParaRPr kumimoji="0" lang="el-G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Garamond" panose="02020404030301010803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z="3600" dirty="0">
                <a:latin typeface="Garamond" panose="02020404030301010803" pitchFamily="18" charset="0"/>
              </a:rPr>
              <a:t>Time of oral presentations</a:t>
            </a:r>
            <a:endParaRPr lang="el-GR" sz="3600" dirty="0">
              <a:latin typeface="Garamond" panose="02020404030301010803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61950" indent="-180975" eaLnBrk="1" hangingPunct="1">
              <a:spcAft>
                <a:spcPts val="12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The time slot for an oral presentation is </a:t>
            </a:r>
            <a:r>
              <a:rPr lang="en-US" sz="2400" b="1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30 minutes</a:t>
            </a: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, including discussion.</a:t>
            </a:r>
          </a:p>
          <a:p>
            <a:pPr marL="361950" indent="-180975" eaLnBrk="1" hangingPunct="1">
              <a:spcAft>
                <a:spcPts val="12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A talk should, therefore, not exceed </a:t>
            </a:r>
            <a:r>
              <a:rPr lang="en-US" sz="2400" b="1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20-25 minutes</a:t>
            </a: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.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Τίτλος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1066800"/>
          </a:xfrm>
        </p:spPr>
        <p:txBody>
          <a:bodyPr/>
          <a:lstStyle/>
          <a:p>
            <a:pPr eaLnBrk="1" hangingPunct="1"/>
            <a:r>
              <a:rPr lang="sv-SE" sz="3600" dirty="0">
                <a:latin typeface="Garamond" panose="02020404030301010803" pitchFamily="18" charset="0"/>
              </a:rPr>
              <a:t>Structure of oral presentations</a:t>
            </a:r>
            <a:endParaRPr lang="el-GR" sz="3600" dirty="0">
              <a:latin typeface="Garamond" panose="02020404030301010803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0825" y="1628775"/>
            <a:ext cx="8642350" cy="5040313"/>
          </a:xfrm>
        </p:spPr>
        <p:txBody>
          <a:bodyPr/>
          <a:lstStyle/>
          <a:p>
            <a:pPr marL="361950" indent="-180975" eaLnBrk="1" hangingPunct="1">
              <a:spcAft>
                <a:spcPts val="600"/>
              </a:spcAft>
              <a:buFont typeface="Georgia" pitchFamily="18" charset="0"/>
              <a:buNone/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The following should be used as a guide outline:</a:t>
            </a:r>
          </a:p>
          <a:p>
            <a:pPr marL="361950" indent="-180975" eaLnBrk="1" hangingPunct="1">
              <a:spcAft>
                <a:spcPts val="6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1 title slide with name(s) of author(s), title of paper and affiliations(s).</a:t>
            </a:r>
          </a:p>
          <a:p>
            <a:pPr marL="361950" indent="-180975" eaLnBrk="1" hangingPunct="1">
              <a:spcAft>
                <a:spcPts val="6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slide with what the paper is about. </a:t>
            </a:r>
          </a:p>
          <a:p>
            <a:pPr marL="361950" indent="-180975" eaLnBrk="1" hangingPunct="1">
              <a:spcAft>
                <a:spcPts val="6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slides with the hypotheses and/or questions. </a:t>
            </a:r>
          </a:p>
          <a:p>
            <a:pPr marL="361950" indent="-180975" eaLnBrk="1" hangingPunct="1">
              <a:spcAft>
                <a:spcPts val="6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slides covering your methodology and procedures. </a:t>
            </a:r>
          </a:p>
          <a:p>
            <a:pPr marL="361950" indent="-180975" eaLnBrk="1" hangingPunct="1">
              <a:spcAft>
                <a:spcPts val="6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slides covering your results.</a:t>
            </a:r>
          </a:p>
          <a:p>
            <a:pPr marL="361950" indent="-180975" eaLnBrk="1" hangingPunct="1">
              <a:spcAft>
                <a:spcPts val="6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slides for discussion and conclusions.</a:t>
            </a:r>
          </a:p>
          <a:p>
            <a:pPr marL="361950" indent="-180975" eaLnBrk="1" hangingPunct="1">
              <a:spcAft>
                <a:spcPts val="600"/>
              </a:spcAft>
              <a:buFont typeface="Georgia" pitchFamily="18" charset="0"/>
              <a:buNone/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Some 15-20 slides is an optimal number for the oral presentation.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Τίτλος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66800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Garamond" panose="02020404030301010803" pitchFamily="18" charset="0"/>
              </a:rPr>
              <a:t>Presentation techniques</a:t>
            </a:r>
            <a:endParaRPr lang="el-GR" sz="3600" dirty="0">
              <a:latin typeface="Garamond" panose="02020404030301010803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2952750"/>
          </a:xfrm>
        </p:spPr>
        <p:txBody>
          <a:bodyPr/>
          <a:lstStyle/>
          <a:p>
            <a:pPr marL="361950" indent="-180975" eaLnBrk="1" hangingPunct="1">
              <a:spcAft>
                <a:spcPts val="18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Use </a:t>
            </a:r>
            <a:r>
              <a:rPr lang="en-US" sz="2400" dirty="0" err="1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colours</a:t>
            </a: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 that work well together – that are easy to see from far away.</a:t>
            </a:r>
          </a:p>
          <a:p>
            <a:pPr marL="361950" indent="-180975" eaLnBrk="1" hangingPunct="1">
              <a:spcAft>
                <a:spcPts val="18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Limit the information provided on each slide to only the essentials.</a:t>
            </a:r>
          </a:p>
          <a:p>
            <a:pPr marL="361950" indent="-180975" eaLnBrk="1" hangingPunct="1">
              <a:spcAft>
                <a:spcPts val="18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Use effects, transitions and animation very sparingly.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Τίτλος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66800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Garamond" panose="02020404030301010803" pitchFamily="18" charset="0"/>
              </a:rPr>
              <a:t>Presentation techniques</a:t>
            </a:r>
            <a:endParaRPr lang="el-GR" sz="3600" dirty="0">
              <a:latin typeface="Garamond" panose="02020404030301010803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49737"/>
          </a:xfrm>
        </p:spPr>
        <p:txBody>
          <a:bodyPr/>
          <a:lstStyle/>
          <a:p>
            <a:pPr marL="361950" indent="-180975" eaLnBrk="1" hangingPunct="1">
              <a:lnSpc>
                <a:spcPct val="12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Use clip art, pictures, charts, tables and diagrams to enhance presentation content.</a:t>
            </a:r>
          </a:p>
          <a:p>
            <a:pPr marL="361950" indent="-180975" eaLnBrk="1" hangingPunct="1">
              <a:lnSpc>
                <a:spcPct val="12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Use a chart or graph to present statistics.</a:t>
            </a:r>
          </a:p>
          <a:p>
            <a:pPr marL="714375" lvl="1" indent="-171450" eaLnBrk="1" hangingPunct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el-GR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Data in graphs are easier to comprehend &amp; retain than raw data.</a:t>
            </a:r>
          </a:p>
          <a:p>
            <a:pPr marL="714375" lvl="1" indent="-171450" eaLnBrk="1" hangingPunct="1">
              <a:lnSpc>
                <a:spcPct val="12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en-US" altLang="el-GR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Trends are easier to visualize in graph form.</a:t>
            </a:r>
          </a:p>
          <a:p>
            <a:pPr marL="361950" indent="-180975" eaLnBrk="1" hangingPunct="1">
              <a:lnSpc>
                <a:spcPct val="120000"/>
              </a:lnSpc>
              <a:spcAft>
                <a:spcPts val="600"/>
              </a:spcAft>
            </a:pPr>
            <a:r>
              <a:rPr lang="en-US" altLang="el-GR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Always title your graphs.</a:t>
            </a:r>
            <a:endParaRPr lang="en-US" sz="2400" dirty="0">
              <a:solidFill>
                <a:srgbClr val="1F1727"/>
              </a:solidFill>
              <a:latin typeface="Garamond" panose="02020404030301010803" pitchFamily="18" charset="0"/>
              <a:cs typeface="Calibri" pitchFamily="34" charset="0"/>
            </a:endParaRPr>
          </a:p>
          <a:p>
            <a:pPr marL="361950" indent="-180975" eaLnBrk="1" hangingPunct="1">
              <a:lnSpc>
                <a:spcPct val="12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Max. two graphs per slide is usually sufficient.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Τίτλος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66800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Garamond" panose="02020404030301010803" pitchFamily="18" charset="0"/>
              </a:rPr>
              <a:t>Presentation techniques</a:t>
            </a:r>
            <a:endParaRPr lang="el-GR" sz="3600" dirty="0">
              <a:latin typeface="Garamond" panose="02020404030301010803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8313" y="1916113"/>
            <a:ext cx="8229600" cy="4105275"/>
          </a:xfrm>
        </p:spPr>
        <p:txBody>
          <a:bodyPr/>
          <a:lstStyle/>
          <a:p>
            <a:pPr marL="361950" indent="-180975" eaLnBrk="1" hangingPunct="1">
              <a:spcAft>
                <a:spcPts val="18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Use 1-2 slides per minute of your presentation.</a:t>
            </a:r>
          </a:p>
          <a:p>
            <a:pPr marL="361950" indent="-180975" eaLnBrk="1" hangingPunct="1">
              <a:spcAft>
                <a:spcPts val="18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Write in point form, not complete sentences.</a:t>
            </a:r>
          </a:p>
          <a:p>
            <a:pPr marL="361950" indent="-180975" eaLnBrk="1" hangingPunct="1">
              <a:spcAft>
                <a:spcPts val="18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Include 4-6 points per slide.</a:t>
            </a:r>
          </a:p>
          <a:p>
            <a:pPr marL="361950" indent="-180975" eaLnBrk="1" hangingPunct="1">
              <a:spcAft>
                <a:spcPts val="1800"/>
              </a:spcAft>
            </a:pPr>
            <a:r>
              <a:rPr lang="en-US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Avoid wordiness: use key words and phrases only.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Τίτλος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66800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Garamond" panose="02020404030301010803" pitchFamily="18" charset="0"/>
              </a:rPr>
              <a:t>Presentation techniques</a:t>
            </a:r>
            <a:endParaRPr lang="el-GR" sz="3600" dirty="0">
              <a:latin typeface="Garamond" panose="02020404030301010803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465637"/>
          </a:xfrm>
        </p:spPr>
        <p:txBody>
          <a:bodyPr/>
          <a:lstStyle/>
          <a:p>
            <a:pPr marL="361950" indent="-180975" eaLnBrk="1" hangingPunct="1"/>
            <a:r>
              <a:rPr lang="en-US" altLang="el-GR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Use an effective and strong closing.</a:t>
            </a:r>
          </a:p>
          <a:p>
            <a:pPr marL="714375" lvl="1" indent="-171450" eaLnBrk="1" hangingPunct="1">
              <a:buFont typeface="Wingdings" pitchFamily="2" charset="2"/>
              <a:buChar char="Ø"/>
            </a:pPr>
            <a:r>
              <a:rPr lang="en-US" altLang="el-GR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Your audience is likely to remember your last words.</a:t>
            </a:r>
          </a:p>
          <a:p>
            <a:pPr marL="714375" lvl="1" indent="-171450" eaLnBrk="1" hangingPunct="1"/>
            <a:endParaRPr lang="en-US" altLang="el-GR" sz="2400" dirty="0">
              <a:solidFill>
                <a:srgbClr val="1F1727"/>
              </a:solidFill>
              <a:latin typeface="Garamond" panose="02020404030301010803" pitchFamily="18" charset="0"/>
              <a:cs typeface="Calibri" pitchFamily="34" charset="0"/>
            </a:endParaRPr>
          </a:p>
          <a:p>
            <a:pPr marL="361950" indent="-180975" eaLnBrk="1" hangingPunct="1"/>
            <a:r>
              <a:rPr lang="en-US" altLang="el-GR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Use a conclusion slide to:</a:t>
            </a:r>
          </a:p>
          <a:p>
            <a:pPr marL="714375" lvl="1" indent="-171450" eaLnBrk="1" hangingPunct="1">
              <a:buFont typeface="Wingdings" pitchFamily="2" charset="2"/>
              <a:buChar char="Ø"/>
            </a:pPr>
            <a:r>
              <a:rPr lang="en-US" altLang="el-GR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Summarize the main points of your presentation.</a:t>
            </a:r>
          </a:p>
          <a:p>
            <a:pPr marL="714375" lvl="1" indent="-171450" eaLnBrk="1" hangingPunct="1">
              <a:buFont typeface="Wingdings" pitchFamily="2" charset="2"/>
              <a:buChar char="Ø"/>
            </a:pPr>
            <a:r>
              <a:rPr lang="en-US" altLang="el-GR" sz="2400" dirty="0">
                <a:solidFill>
                  <a:srgbClr val="1F1727"/>
                </a:solidFill>
                <a:latin typeface="Garamond" panose="02020404030301010803" pitchFamily="18" charset="0"/>
                <a:cs typeface="Calibri" pitchFamily="34" charset="0"/>
              </a:rPr>
              <a:t>Suggest future avenues of research.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24632"/>
              </p:ext>
            </p:extLst>
          </p:nvPr>
        </p:nvGraphicFramePr>
        <p:xfrm>
          <a:off x="467544" y="6381328"/>
          <a:ext cx="8208912" cy="406400"/>
        </p:xfrm>
        <a:graphic>
          <a:graphicData uri="http://schemas.openxmlformats.org/drawingml/2006/table">
            <a:tbl>
              <a:tblPr/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Garamond" panose="02020404030301010803" pitchFamily="18" charset="0"/>
                          <a:cs typeface="Calibri" panose="020F0502020204030204" pitchFamily="34" charset="0"/>
                        </a:rPr>
                        <a:t>ELPC 2023: Eye-tracking and language processing conference, 7-8 December 2023, Athens, Greece</a:t>
                      </a:r>
                      <a:endParaRPr kumimoji="0" lang="el-G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Garamond" panose="02020404030301010803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5F642C7-3B97-AD07-E40E-EF8025A1F0D4}"/>
              </a:ext>
            </a:extLst>
          </p:cNvPr>
          <p:cNvSpPr txBox="1"/>
          <p:nvPr/>
        </p:nvSpPr>
        <p:spPr>
          <a:xfrm>
            <a:off x="899592" y="2924944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2060"/>
                </a:solidFill>
                <a:latin typeface="Garamond" panose="02020404030301010803" pitchFamily="18" charset="0"/>
              </a:rPr>
              <a:t>Thank you for your attention!</a:t>
            </a:r>
          </a:p>
        </p:txBody>
      </p:sp>
    </p:spTree>
  </p:cSld>
  <p:clrMapOvr>
    <a:masterClrMapping/>
  </p:clrMapOvr>
  <p:transition>
    <p:cut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Custom 2">
      <a:dk1>
        <a:srgbClr val="0170B9"/>
      </a:dk1>
      <a:lt1>
        <a:srgbClr val="FFFFFF"/>
      </a:lt1>
      <a:dk2>
        <a:srgbClr val="003280"/>
      </a:dk2>
      <a:lt2>
        <a:srgbClr val="C01933"/>
      </a:lt2>
      <a:accent1>
        <a:srgbClr val="4E67C8"/>
      </a:accent1>
      <a:accent2>
        <a:srgbClr val="D11626"/>
      </a:accent2>
      <a:accent3>
        <a:srgbClr val="A7EA52"/>
      </a:accent3>
      <a:accent4>
        <a:srgbClr val="003280"/>
      </a:accent4>
      <a:accent5>
        <a:srgbClr val="FF8021"/>
      </a:accent5>
      <a:accent6>
        <a:srgbClr val="F14124"/>
      </a:accent6>
      <a:hlink>
        <a:srgbClr val="005CEB"/>
      </a:hlink>
      <a:folHlink>
        <a:srgbClr val="59A8D1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7846</TotalTime>
  <Words>353</Words>
  <Application>Microsoft Office PowerPoint</Application>
  <PresentationFormat>Προβολή στην οθόνη (4:3)</PresentationFormat>
  <Paragraphs>49</Paragraphs>
  <Slides>8</Slides>
  <Notes>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7" baseType="lpstr">
      <vt:lpstr>Arial</vt:lpstr>
      <vt:lpstr>Calibri</vt:lpstr>
      <vt:lpstr>Garamond</vt:lpstr>
      <vt:lpstr>Georgia</vt:lpstr>
      <vt:lpstr>Times New Roman</vt:lpstr>
      <vt:lpstr>Trebuchet MS</vt:lpstr>
      <vt:lpstr>Wingdings</vt:lpstr>
      <vt:lpstr>Wingdings 2</vt:lpstr>
      <vt:lpstr>Αστικό</vt:lpstr>
      <vt:lpstr>Title of presentation</vt:lpstr>
      <vt:lpstr>Time of oral presentations</vt:lpstr>
      <vt:lpstr>Structure of oral presentations</vt:lpstr>
      <vt:lpstr>Presentation techniques</vt:lpstr>
      <vt:lpstr>Presentation techniques</vt:lpstr>
      <vt:lpstr>Presentation techniques</vt:lpstr>
      <vt:lpstr>Presentation techniques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ExLing Society</dc:creator>
  <cp:lastModifiedBy>Antonia Boznou</cp:lastModifiedBy>
  <cp:revision>43</cp:revision>
  <dcterms:created xsi:type="dcterms:W3CDTF">2015-06-19T09:13:59Z</dcterms:created>
  <dcterms:modified xsi:type="dcterms:W3CDTF">2023-11-10T13:05:29Z</dcterms:modified>
</cp:coreProperties>
</file>